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58" r:id="rId5"/>
    <p:sldId id="259" r:id="rId6"/>
    <p:sldId id="260" r:id="rId7"/>
    <p:sldId id="263" r:id="rId8"/>
    <p:sldId id="264" r:id="rId9"/>
    <p:sldId id="261"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2E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62E8F"/>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8/31/2020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4800" dirty="0" smtClean="0"/>
              <a:t>    </a:t>
            </a:r>
            <a:r>
              <a:rPr lang="en-CA" sz="4800" b="1" dirty="0" smtClean="0"/>
              <a:t>Highlands Elementary</a:t>
            </a:r>
            <a:endParaRPr lang="en-CA" sz="4800" b="1" dirty="0"/>
          </a:p>
        </p:txBody>
      </p:sp>
      <p:sp>
        <p:nvSpPr>
          <p:cNvPr id="3" name="Subtitle 2"/>
          <p:cNvSpPr>
            <a:spLocks noGrp="1"/>
          </p:cNvSpPr>
          <p:nvPr>
            <p:ph type="subTitle" idx="1"/>
          </p:nvPr>
        </p:nvSpPr>
        <p:spPr/>
        <p:txBody>
          <a:bodyPr/>
          <a:lstStyle/>
          <a:p>
            <a:r>
              <a:rPr lang="en-CA" sz="2400" b="1" dirty="0"/>
              <a:t>Stage 2 </a:t>
            </a:r>
            <a:r>
              <a:rPr lang="en-CA" sz="2400" b="1" dirty="0" smtClean="0"/>
              <a:t>Return </a:t>
            </a:r>
            <a:r>
              <a:rPr lang="en-CA" sz="2400" b="1" dirty="0"/>
              <a:t>to School </a:t>
            </a:r>
            <a:r>
              <a:rPr lang="en-CA" sz="2400" b="1" dirty="0" smtClean="0"/>
              <a:t>Protocols</a:t>
            </a:r>
          </a:p>
          <a:p>
            <a:r>
              <a:rPr lang="en-CA" sz="2400" b="1" dirty="0" smtClean="0"/>
              <a:t>Parent Presentation – August 31</a:t>
            </a:r>
            <a:r>
              <a:rPr lang="en-CA" sz="2400" b="1" baseline="30000" dirty="0" smtClean="0"/>
              <a:t>st</a:t>
            </a:r>
            <a:r>
              <a:rPr lang="en-CA" sz="2400" b="1" dirty="0" smtClean="0"/>
              <a:t>, 2020</a:t>
            </a:r>
            <a:endParaRPr lang="en-C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754" y="1746723"/>
            <a:ext cx="972998" cy="1274181"/>
          </a:xfrm>
          <a:prstGeom prst="rect">
            <a:avLst/>
          </a:prstGeom>
        </p:spPr>
      </p:pic>
    </p:spTree>
    <p:extLst>
      <p:ext uri="{BB962C8B-B14F-4D97-AF65-F5344CB8AC3E}">
        <p14:creationId xmlns:p14="http://schemas.microsoft.com/office/powerpoint/2010/main" val="301306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Parent Responsibilities</a:t>
            </a:r>
            <a:endParaRPr lang="en-CA" b="1" dirty="0"/>
          </a:p>
        </p:txBody>
      </p:sp>
      <p:sp>
        <p:nvSpPr>
          <p:cNvPr id="3" name="Content Placeholder 2"/>
          <p:cNvSpPr>
            <a:spLocks noGrp="1"/>
          </p:cNvSpPr>
          <p:nvPr>
            <p:ph idx="1"/>
          </p:nvPr>
        </p:nvSpPr>
        <p:spPr/>
        <p:txBody>
          <a:bodyPr>
            <a:normAutofit fontScale="85000" lnSpcReduction="10000"/>
          </a:bodyPr>
          <a:lstStyle/>
          <a:p>
            <a:r>
              <a:rPr lang="en-CA" b="1" dirty="0" smtClean="0"/>
              <a:t>Daily Health Checks </a:t>
            </a:r>
            <a:r>
              <a:rPr lang="en-CA" dirty="0" smtClean="0"/>
              <a:t>– parents are expected to do a daily health check with their children (parents will be provided with a daily health check form – one signed copy to be returned to the school)</a:t>
            </a:r>
          </a:p>
          <a:p>
            <a:r>
              <a:rPr lang="en-CA" dirty="0" smtClean="0"/>
              <a:t>If a child displays any of the symptoms on the health check list, they </a:t>
            </a:r>
            <a:r>
              <a:rPr lang="en-CA" b="1" dirty="0" smtClean="0"/>
              <a:t>must stay home.</a:t>
            </a:r>
          </a:p>
          <a:p>
            <a:r>
              <a:rPr lang="en-CA" dirty="0" smtClean="0"/>
              <a:t>Parents must stay outside of the building during drop off and pick up</a:t>
            </a:r>
            <a:r>
              <a:rPr lang="en-CA" b="1" dirty="0" smtClean="0"/>
              <a:t>.  </a:t>
            </a:r>
            <a:r>
              <a:rPr lang="en-CA" dirty="0" smtClean="0"/>
              <a:t>Parents must also maintain social distancing at those times.</a:t>
            </a:r>
          </a:p>
          <a:p>
            <a:r>
              <a:rPr lang="en-CA" dirty="0" smtClean="0"/>
              <a:t>We are encouraging parents to send lunches that do not require heating, in containers that are easy for students to open.  All recyclables will be sent back home with students.</a:t>
            </a:r>
          </a:p>
          <a:p>
            <a:r>
              <a:rPr lang="en-CA" b="1" dirty="0" smtClean="0"/>
              <a:t>Questions?</a:t>
            </a:r>
          </a:p>
          <a:p>
            <a:pPr marL="0" indent="0">
              <a:buNone/>
            </a:pPr>
            <a:endParaRPr lang="en-CA" dirty="0"/>
          </a:p>
        </p:txBody>
      </p:sp>
    </p:spTree>
    <p:extLst>
      <p:ext uri="{BB962C8B-B14F-4D97-AF65-F5344CB8AC3E}">
        <p14:creationId xmlns:p14="http://schemas.microsoft.com/office/powerpoint/2010/main" val="2871879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Visitor Access </a:t>
            </a:r>
            <a:endParaRPr lang="en-CA" b="1" dirty="0"/>
          </a:p>
        </p:txBody>
      </p:sp>
      <p:sp>
        <p:nvSpPr>
          <p:cNvPr id="3" name="Content Placeholder 2"/>
          <p:cNvSpPr>
            <a:spLocks noGrp="1"/>
          </p:cNvSpPr>
          <p:nvPr>
            <p:ph idx="1"/>
          </p:nvPr>
        </p:nvSpPr>
        <p:spPr/>
        <p:txBody>
          <a:bodyPr/>
          <a:lstStyle/>
          <a:p>
            <a:r>
              <a:rPr lang="en-CA" dirty="0" smtClean="0"/>
              <a:t>Visitor access will be prioritized to activities that benefit student activities and well being (for example, public health nurses, meal program volunteers, etc.)</a:t>
            </a:r>
          </a:p>
          <a:p>
            <a:r>
              <a:rPr lang="en-CA" dirty="0" smtClean="0"/>
              <a:t>Visitors must make an appointment to meet with staff or administration.</a:t>
            </a:r>
          </a:p>
          <a:p>
            <a:r>
              <a:rPr lang="en-CA" dirty="0" smtClean="0"/>
              <a:t>Virtual meetings will encouraged, rather than face to face. </a:t>
            </a:r>
          </a:p>
          <a:p>
            <a:r>
              <a:rPr lang="en-CA" dirty="0" smtClean="0"/>
              <a:t>Visitors must complete a health check and sanitize their hands before entering for their appointment. </a:t>
            </a:r>
          </a:p>
          <a:p>
            <a:endParaRPr lang="en-CA" dirty="0" smtClean="0"/>
          </a:p>
          <a:p>
            <a:endParaRPr lang="en-CA" dirty="0"/>
          </a:p>
        </p:txBody>
      </p:sp>
    </p:spTree>
    <p:extLst>
      <p:ext uri="{BB962C8B-B14F-4D97-AF65-F5344CB8AC3E}">
        <p14:creationId xmlns:p14="http://schemas.microsoft.com/office/powerpoint/2010/main" val="3049862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Curriculum and Activities</a:t>
            </a:r>
            <a:endParaRPr lang="en-CA" b="1" dirty="0"/>
          </a:p>
        </p:txBody>
      </p:sp>
      <p:sp>
        <p:nvSpPr>
          <p:cNvPr id="3" name="Content Placeholder 2"/>
          <p:cNvSpPr>
            <a:spLocks noGrp="1"/>
          </p:cNvSpPr>
          <p:nvPr>
            <p:ph idx="1"/>
          </p:nvPr>
        </p:nvSpPr>
        <p:spPr/>
        <p:txBody>
          <a:bodyPr/>
          <a:lstStyle/>
          <a:p>
            <a:r>
              <a:rPr lang="en-CA" dirty="0" smtClean="0"/>
              <a:t>All curricular programs and activities will continue to operate within the enhanced health and safety protocols (including electives).</a:t>
            </a:r>
          </a:p>
          <a:p>
            <a:r>
              <a:rPr lang="en-CA" dirty="0" smtClean="0"/>
              <a:t>Communicating student learning will continue.</a:t>
            </a:r>
          </a:p>
          <a:p>
            <a:r>
              <a:rPr lang="en-CA" dirty="0" smtClean="0"/>
              <a:t>Field trips are still possible.  </a:t>
            </a:r>
          </a:p>
          <a:p>
            <a:r>
              <a:rPr lang="en-CA" dirty="0" smtClean="0"/>
              <a:t>Inter-school sports cannot happen at this time.</a:t>
            </a:r>
          </a:p>
          <a:p>
            <a:r>
              <a:rPr lang="en-CA" dirty="0" smtClean="0"/>
              <a:t>Playgrounds remain open.</a:t>
            </a:r>
          </a:p>
          <a:p>
            <a:endParaRPr lang="en-CA" dirty="0" smtClean="0"/>
          </a:p>
          <a:p>
            <a:endParaRPr lang="en-CA" dirty="0" smtClean="0"/>
          </a:p>
          <a:p>
            <a:endParaRPr lang="en-CA" dirty="0"/>
          </a:p>
        </p:txBody>
      </p:sp>
    </p:spTree>
    <p:extLst>
      <p:ext uri="{BB962C8B-B14F-4D97-AF65-F5344CB8AC3E}">
        <p14:creationId xmlns:p14="http://schemas.microsoft.com/office/powerpoint/2010/main" val="3337343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What Happens If a Child or Staff Member Gets Sick?</a:t>
            </a:r>
            <a:endParaRPr lang="en-CA" b="1" dirty="0"/>
          </a:p>
        </p:txBody>
      </p:sp>
      <p:sp>
        <p:nvSpPr>
          <p:cNvPr id="7" name="Content Placeholder 6"/>
          <p:cNvSpPr>
            <a:spLocks noGrp="1"/>
          </p:cNvSpPr>
          <p:nvPr>
            <p:ph idx="1"/>
          </p:nvPr>
        </p:nvSpPr>
        <p:spPr/>
        <p:txBody>
          <a:bodyPr/>
          <a:lstStyle/>
          <a:p>
            <a:r>
              <a:rPr lang="en-CA" dirty="0" smtClean="0"/>
              <a:t>Refer to the following slide:</a:t>
            </a:r>
            <a:endParaRPr lang="en-CA" dirty="0"/>
          </a:p>
        </p:txBody>
      </p:sp>
    </p:spTree>
    <p:extLst>
      <p:ext uri="{BB962C8B-B14F-4D97-AF65-F5344CB8AC3E}">
        <p14:creationId xmlns:p14="http://schemas.microsoft.com/office/powerpoint/2010/main" val="2018557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039231" y="647113"/>
            <a:ext cx="6076633" cy="5556740"/>
          </a:xfrm>
          <a:prstGeom prst="rect">
            <a:avLst/>
          </a:prstGeom>
          <a:noFill/>
          <a:ln>
            <a:noFill/>
          </a:ln>
        </p:spPr>
      </p:pic>
    </p:spTree>
    <p:extLst>
      <p:ext uri="{BB962C8B-B14F-4D97-AF65-F5344CB8AC3E}">
        <p14:creationId xmlns:p14="http://schemas.microsoft.com/office/powerpoint/2010/main" val="347305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Thank You!</a:t>
            </a:r>
            <a:endParaRPr lang="en-CA" b="1" dirty="0"/>
          </a:p>
        </p:txBody>
      </p:sp>
      <p:sp>
        <p:nvSpPr>
          <p:cNvPr id="3" name="Content Placeholder 2"/>
          <p:cNvSpPr>
            <a:spLocks noGrp="1"/>
          </p:cNvSpPr>
          <p:nvPr>
            <p:ph idx="1"/>
          </p:nvPr>
        </p:nvSpPr>
        <p:spPr/>
        <p:txBody>
          <a:bodyPr>
            <a:normAutofit/>
          </a:bodyPr>
          <a:lstStyle/>
          <a:p>
            <a:r>
              <a:rPr lang="en-CA" dirty="0" smtClean="0"/>
              <a:t>Thank you for taking the time to attend our parent information night.  We hope that we have answered all your questions, but if not, please contact us through phone or email.</a:t>
            </a:r>
          </a:p>
          <a:p>
            <a:r>
              <a:rPr lang="en-CA" smtClean="0"/>
              <a:t>This </a:t>
            </a:r>
            <a:r>
              <a:rPr lang="en-CA" dirty="0" smtClean="0"/>
              <a:t>may be a challenging year, but if we work together we are confident that Highlands students will have a positive experience and grow as learners and individuals!</a:t>
            </a:r>
          </a:p>
          <a:p>
            <a:r>
              <a:rPr lang="en-CA" dirty="0"/>
              <a:t>We are excited to welcome our students back to school this fall!</a:t>
            </a:r>
          </a:p>
          <a:p>
            <a:endParaRPr lang="en-CA" dirty="0"/>
          </a:p>
        </p:txBody>
      </p:sp>
    </p:spTree>
    <p:extLst>
      <p:ext uri="{BB962C8B-B14F-4D97-AF65-F5344CB8AC3E}">
        <p14:creationId xmlns:p14="http://schemas.microsoft.com/office/powerpoint/2010/main" val="327470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Introduction</a:t>
            </a:r>
            <a:endParaRPr lang="en-CA" b="1" dirty="0"/>
          </a:p>
        </p:txBody>
      </p:sp>
      <p:sp>
        <p:nvSpPr>
          <p:cNvPr id="3" name="Content Placeholder 2"/>
          <p:cNvSpPr>
            <a:spLocks noGrp="1"/>
          </p:cNvSpPr>
          <p:nvPr>
            <p:ph idx="1"/>
          </p:nvPr>
        </p:nvSpPr>
        <p:spPr/>
        <p:txBody>
          <a:bodyPr>
            <a:normAutofit fontScale="92500" lnSpcReduction="10000"/>
          </a:bodyPr>
          <a:lstStyle/>
          <a:p>
            <a:r>
              <a:rPr lang="en-CA" dirty="0" smtClean="0"/>
              <a:t>School supports students in developing their potential and acquiring the knowledge, skills, and abilities they need for lifelong success.</a:t>
            </a:r>
          </a:p>
          <a:p>
            <a:r>
              <a:rPr lang="en-CA" dirty="0" smtClean="0"/>
              <a:t>In person learning provides the opportunity for peer engagement and fosters social and emotional development.</a:t>
            </a:r>
          </a:p>
          <a:p>
            <a:r>
              <a:rPr lang="en-CA" dirty="0" smtClean="0"/>
              <a:t>Based on the latest research from the PHO, children are at a lower risk of developing and transmitting </a:t>
            </a:r>
            <a:r>
              <a:rPr lang="en-CA" dirty="0" err="1" smtClean="0"/>
              <a:t>Covid</a:t>
            </a:r>
            <a:r>
              <a:rPr lang="en-CA" dirty="0" smtClean="0"/>
              <a:t> 19, K-12 students can return to full-time, in-class instruction.</a:t>
            </a:r>
          </a:p>
          <a:p>
            <a:r>
              <a:rPr lang="en-CA" dirty="0" smtClean="0"/>
              <a:t>The Ministry of Education has provided an investment of $45.6 million to support the implementation of enhanced health and safety measures. </a:t>
            </a:r>
            <a:endParaRPr lang="en-CA" dirty="0"/>
          </a:p>
        </p:txBody>
      </p:sp>
    </p:spTree>
    <p:extLst>
      <p:ext uri="{BB962C8B-B14F-4D97-AF65-F5344CB8AC3E}">
        <p14:creationId xmlns:p14="http://schemas.microsoft.com/office/powerpoint/2010/main" val="2231197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Ministry Guidelines – Learning Groups and Physical Distancing</a:t>
            </a:r>
            <a:endParaRPr lang="en-CA" b="1" dirty="0"/>
          </a:p>
        </p:txBody>
      </p:sp>
      <p:sp>
        <p:nvSpPr>
          <p:cNvPr id="3" name="Content Placeholder 2"/>
          <p:cNvSpPr>
            <a:spLocks noGrp="1"/>
          </p:cNvSpPr>
          <p:nvPr>
            <p:ph idx="1"/>
          </p:nvPr>
        </p:nvSpPr>
        <p:spPr/>
        <p:txBody>
          <a:bodyPr/>
          <a:lstStyle/>
          <a:p>
            <a:r>
              <a:rPr lang="en-CA" dirty="0" smtClean="0"/>
              <a:t>What is a learning group?</a:t>
            </a:r>
          </a:p>
          <a:p>
            <a:r>
              <a:rPr lang="en-CA" dirty="0" smtClean="0"/>
              <a:t>Why learning groups?</a:t>
            </a:r>
          </a:p>
          <a:p>
            <a:r>
              <a:rPr lang="en-CA" dirty="0" smtClean="0"/>
              <a:t>Maximum sizes </a:t>
            </a:r>
          </a:p>
          <a:p>
            <a:r>
              <a:rPr lang="en-CA" dirty="0" smtClean="0"/>
              <a:t>Interacting Inside and Outside of Learning Groups</a:t>
            </a:r>
          </a:p>
          <a:p>
            <a:endParaRPr lang="en-CA" dirty="0"/>
          </a:p>
        </p:txBody>
      </p:sp>
    </p:spTree>
    <p:extLst>
      <p:ext uri="{BB962C8B-B14F-4D97-AF65-F5344CB8AC3E}">
        <p14:creationId xmlns:p14="http://schemas.microsoft.com/office/powerpoint/2010/main" val="4042492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Learning Groups at Highlands</a:t>
            </a:r>
            <a:endParaRPr lang="en-CA" b="1" dirty="0"/>
          </a:p>
        </p:txBody>
      </p:sp>
      <p:sp>
        <p:nvSpPr>
          <p:cNvPr id="3" name="Content Placeholder 2"/>
          <p:cNvSpPr>
            <a:spLocks noGrp="1"/>
          </p:cNvSpPr>
          <p:nvPr>
            <p:ph idx="1"/>
          </p:nvPr>
        </p:nvSpPr>
        <p:spPr/>
        <p:txBody>
          <a:bodyPr>
            <a:normAutofit fontScale="92500" lnSpcReduction="20000"/>
          </a:bodyPr>
          <a:lstStyle/>
          <a:p>
            <a:r>
              <a:rPr lang="en-CA" dirty="0" smtClean="0"/>
              <a:t>We have 11 classrooms arranged into five separate learning groups.</a:t>
            </a:r>
          </a:p>
          <a:p>
            <a:pPr lvl="1">
              <a:buFont typeface="Courier New" panose="02070309020205020404" pitchFamily="49" charset="0"/>
              <a:buChar char="o"/>
            </a:pPr>
            <a:r>
              <a:rPr lang="en-CA" dirty="0" smtClean="0"/>
              <a:t>Our learning groups are made up of two or three classes combined – all groups are well below the ministry guideline of 60 students (including staff)</a:t>
            </a:r>
          </a:p>
          <a:p>
            <a:pPr lvl="1">
              <a:buFont typeface="Courier New" panose="02070309020205020404" pitchFamily="49" charset="0"/>
              <a:buChar char="o"/>
            </a:pPr>
            <a:r>
              <a:rPr lang="en-CA" dirty="0" smtClean="0"/>
              <a:t>We are minimizing the number of adults that interact with the learning groups (we are scheduling Education Assistants, TTOCs)</a:t>
            </a:r>
          </a:p>
          <a:p>
            <a:pPr lvl="1">
              <a:buFont typeface="Courier New" panose="02070309020205020404" pitchFamily="49" charset="0"/>
              <a:buChar char="o"/>
            </a:pPr>
            <a:r>
              <a:rPr lang="en-CA" dirty="0" smtClean="0"/>
              <a:t>Avoiding physical contact will be a priority in these learning groups.</a:t>
            </a:r>
          </a:p>
          <a:p>
            <a:pPr lvl="1">
              <a:buFont typeface="Courier New" panose="02070309020205020404" pitchFamily="49" charset="0"/>
              <a:buChar char="o"/>
            </a:pPr>
            <a:r>
              <a:rPr lang="en-CA" dirty="0" smtClean="0"/>
              <a:t>Staff outside of a learning group must practice physical distancing when interacting with learning groups (speech language pathologist, Student Services, etc.) When unable to practice physical distancing, other measures will be used. </a:t>
            </a:r>
          </a:p>
          <a:p>
            <a:pPr lvl="1">
              <a:buFont typeface="Courier New" panose="02070309020205020404" pitchFamily="49" charset="0"/>
              <a:buChar char="o"/>
            </a:pPr>
            <a:r>
              <a:rPr lang="en-CA" b="1" dirty="0" smtClean="0"/>
              <a:t>Questions?</a:t>
            </a:r>
            <a:endParaRPr lang="en-CA" b="1" dirty="0"/>
          </a:p>
        </p:txBody>
      </p:sp>
    </p:spTree>
    <p:extLst>
      <p:ext uri="{BB962C8B-B14F-4D97-AF65-F5344CB8AC3E}">
        <p14:creationId xmlns:p14="http://schemas.microsoft.com/office/powerpoint/2010/main" val="547497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Ministry Guidelines – Cleaning and Disinfecting </a:t>
            </a:r>
            <a:endParaRPr lang="en-CA" b="1" dirty="0"/>
          </a:p>
        </p:txBody>
      </p:sp>
      <p:sp>
        <p:nvSpPr>
          <p:cNvPr id="3" name="Content Placeholder 2"/>
          <p:cNvSpPr>
            <a:spLocks noGrp="1"/>
          </p:cNvSpPr>
          <p:nvPr>
            <p:ph idx="1"/>
          </p:nvPr>
        </p:nvSpPr>
        <p:spPr/>
        <p:txBody>
          <a:bodyPr/>
          <a:lstStyle/>
          <a:p>
            <a:r>
              <a:rPr lang="en-CA" dirty="0" smtClean="0"/>
              <a:t>Remove and limit the use of shared equipment and frequently used items that are difficult to clean when practical to do so. </a:t>
            </a:r>
          </a:p>
          <a:p>
            <a:r>
              <a:rPr lang="en-CA" dirty="0" smtClean="0"/>
              <a:t>Frequency: General cleaning and disinfecting will happen </a:t>
            </a:r>
            <a:r>
              <a:rPr lang="en-CA" b="1" dirty="0" smtClean="0"/>
              <a:t>at least </a:t>
            </a:r>
            <a:r>
              <a:rPr lang="en-CA" dirty="0" smtClean="0"/>
              <a:t>once in a 24 hour period.  High touch surfaces (for example, doorknobs, bathrooms, computers) will be cleaned </a:t>
            </a:r>
            <a:r>
              <a:rPr lang="en-CA" b="1" dirty="0" smtClean="0"/>
              <a:t>at least </a:t>
            </a:r>
            <a:r>
              <a:rPr lang="en-CA" dirty="0" smtClean="0"/>
              <a:t>twice in a 24 hour period, and at least once during regular school hours.</a:t>
            </a:r>
          </a:p>
          <a:p>
            <a:endParaRPr lang="en-CA" dirty="0" smtClean="0"/>
          </a:p>
          <a:p>
            <a:pPr marL="0" indent="0">
              <a:buNone/>
            </a:pPr>
            <a:endParaRPr lang="en-CA" dirty="0" smtClean="0"/>
          </a:p>
          <a:p>
            <a:pPr marL="0" indent="0">
              <a:buNone/>
            </a:pPr>
            <a:endParaRPr lang="en-CA" dirty="0"/>
          </a:p>
        </p:txBody>
      </p:sp>
    </p:spTree>
    <p:extLst>
      <p:ext uri="{BB962C8B-B14F-4D97-AF65-F5344CB8AC3E}">
        <p14:creationId xmlns:p14="http://schemas.microsoft.com/office/powerpoint/2010/main" val="1818945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Highlands Enhanced Cleaning Protocols</a:t>
            </a:r>
            <a:endParaRPr lang="en-CA" b="1" dirty="0"/>
          </a:p>
        </p:txBody>
      </p:sp>
      <p:sp>
        <p:nvSpPr>
          <p:cNvPr id="3" name="Content Placeholder 2"/>
          <p:cNvSpPr>
            <a:spLocks noGrp="1"/>
          </p:cNvSpPr>
          <p:nvPr>
            <p:ph idx="1"/>
          </p:nvPr>
        </p:nvSpPr>
        <p:spPr/>
        <p:txBody>
          <a:bodyPr>
            <a:normAutofit/>
          </a:bodyPr>
          <a:lstStyle/>
          <a:p>
            <a:r>
              <a:rPr lang="en-CA" dirty="0" smtClean="0"/>
              <a:t>Additional custodial time and support has been added to our school (to include daytime custodial services).</a:t>
            </a:r>
          </a:p>
          <a:p>
            <a:r>
              <a:rPr lang="en-CA" dirty="0" smtClean="0"/>
              <a:t>Staff are being oriented regarding these enhanced cleaning protocols and expectations in the classroom.</a:t>
            </a:r>
          </a:p>
          <a:p>
            <a:r>
              <a:rPr lang="en-CA" dirty="0" smtClean="0"/>
              <a:t>Students will be taught about their role in maintaining a healthy and clean Highlands Elementary </a:t>
            </a:r>
          </a:p>
          <a:p>
            <a:r>
              <a:rPr lang="en-CA" b="1" dirty="0" smtClean="0"/>
              <a:t>Questions?</a:t>
            </a:r>
            <a:endParaRPr lang="en-CA" b="1" dirty="0"/>
          </a:p>
        </p:txBody>
      </p:sp>
    </p:spTree>
    <p:extLst>
      <p:ext uri="{BB962C8B-B14F-4D97-AF65-F5344CB8AC3E}">
        <p14:creationId xmlns:p14="http://schemas.microsoft.com/office/powerpoint/2010/main" val="2503252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Handwashing and PPE</a:t>
            </a:r>
            <a:endParaRPr lang="en-CA" b="1" dirty="0"/>
          </a:p>
        </p:txBody>
      </p:sp>
      <p:sp>
        <p:nvSpPr>
          <p:cNvPr id="3" name="Content Placeholder 2"/>
          <p:cNvSpPr>
            <a:spLocks noGrp="1"/>
          </p:cNvSpPr>
          <p:nvPr>
            <p:ph idx="1"/>
          </p:nvPr>
        </p:nvSpPr>
        <p:spPr/>
        <p:txBody>
          <a:bodyPr>
            <a:normAutofit lnSpcReduction="10000"/>
          </a:bodyPr>
          <a:lstStyle/>
          <a:p>
            <a:r>
              <a:rPr lang="en-CA" dirty="0" smtClean="0"/>
              <a:t>Hand hygiene – hand washing is the most effective way to prevent the spread of </a:t>
            </a:r>
            <a:r>
              <a:rPr lang="en-CA" dirty="0" err="1" smtClean="0"/>
              <a:t>Covid</a:t>
            </a:r>
            <a:r>
              <a:rPr lang="en-CA" dirty="0" smtClean="0"/>
              <a:t> 19.  We have to facilitate regular opportunities for staff and students to practice hand hygiene. </a:t>
            </a:r>
          </a:p>
          <a:p>
            <a:r>
              <a:rPr lang="en-CA" dirty="0" smtClean="0"/>
              <a:t>Non-medical masks are not recommended for elementary school students.</a:t>
            </a:r>
          </a:p>
          <a:p>
            <a:r>
              <a:rPr lang="en-CA" dirty="0" smtClean="0"/>
              <a:t>Staff are required to wear PPE in high traffic areas and where physical distancing cannot be maintained.  </a:t>
            </a:r>
            <a:endParaRPr lang="en-CA" dirty="0"/>
          </a:p>
          <a:p>
            <a:r>
              <a:rPr lang="en-CA" dirty="0" smtClean="0"/>
              <a:t>Wearing a mask, by staff or students, is a personal choice that will be supported.</a:t>
            </a:r>
            <a:endParaRPr lang="en-CA" dirty="0"/>
          </a:p>
        </p:txBody>
      </p:sp>
    </p:spTree>
    <p:extLst>
      <p:ext uri="{BB962C8B-B14F-4D97-AF65-F5344CB8AC3E}">
        <p14:creationId xmlns:p14="http://schemas.microsoft.com/office/powerpoint/2010/main" val="1307235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4" y="982133"/>
            <a:ext cx="9459684" cy="1055674"/>
          </a:xfrm>
        </p:spPr>
        <p:txBody>
          <a:bodyPr/>
          <a:lstStyle/>
          <a:p>
            <a:r>
              <a:rPr lang="en-CA" b="1" dirty="0" smtClean="0"/>
              <a:t>Highlands Hand Hygiene Protocols</a:t>
            </a:r>
            <a:endParaRPr lang="en-CA"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466871" y="2037807"/>
            <a:ext cx="6949440" cy="3958046"/>
          </a:xfrm>
          <a:prstGeom prst="rect">
            <a:avLst/>
          </a:prstGeom>
        </p:spPr>
      </p:pic>
    </p:spTree>
    <p:extLst>
      <p:ext uri="{BB962C8B-B14F-4D97-AF65-F5344CB8AC3E}">
        <p14:creationId xmlns:p14="http://schemas.microsoft.com/office/powerpoint/2010/main" val="339966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District Guidelines - Transportation</a:t>
            </a:r>
            <a:endParaRPr lang="en-CA" b="1" dirty="0"/>
          </a:p>
        </p:txBody>
      </p:sp>
      <p:sp>
        <p:nvSpPr>
          <p:cNvPr id="3" name="Content Placeholder 2"/>
          <p:cNvSpPr>
            <a:spLocks noGrp="1"/>
          </p:cNvSpPr>
          <p:nvPr>
            <p:ph idx="1"/>
          </p:nvPr>
        </p:nvSpPr>
        <p:spPr/>
        <p:txBody>
          <a:bodyPr>
            <a:normAutofit fontScale="92500" lnSpcReduction="20000"/>
          </a:bodyPr>
          <a:lstStyle/>
          <a:p>
            <a:r>
              <a:rPr lang="en-CA" dirty="0" smtClean="0"/>
              <a:t>Enhanced cleaning and disinfecting procedures are in place for busses. </a:t>
            </a:r>
          </a:p>
          <a:p>
            <a:r>
              <a:rPr lang="en-CA" dirty="0" smtClean="0"/>
              <a:t>Bus drivers will sanitize their hands before and after trips and use PPE, especially when loading and unloading students.</a:t>
            </a:r>
          </a:p>
          <a:p>
            <a:r>
              <a:rPr lang="en-CA" dirty="0" smtClean="0"/>
              <a:t>Student line ups will maintain physical distancing requirements.</a:t>
            </a:r>
          </a:p>
          <a:p>
            <a:r>
              <a:rPr lang="en-CA" dirty="0" smtClean="0"/>
              <a:t>Bus students will be seated according to family or learning group, and will be physically distanced when possible.</a:t>
            </a:r>
          </a:p>
          <a:p>
            <a:r>
              <a:rPr lang="en-CA" dirty="0" smtClean="0"/>
              <a:t>Elementary aged students are not required to wear masks on the bus. </a:t>
            </a:r>
          </a:p>
          <a:p>
            <a:r>
              <a:rPr lang="en-CA" dirty="0" smtClean="0"/>
              <a:t>We are encouraging parents to drive their children to school to prevent overcrowding on the bus, when possible. </a:t>
            </a:r>
            <a:endParaRPr lang="en-CA" dirty="0"/>
          </a:p>
        </p:txBody>
      </p:sp>
    </p:spTree>
    <p:extLst>
      <p:ext uri="{BB962C8B-B14F-4D97-AF65-F5344CB8AC3E}">
        <p14:creationId xmlns:p14="http://schemas.microsoft.com/office/powerpoint/2010/main" val="13012665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FAA89557923948870D1DBA67DB8AF8" ma:contentTypeVersion="1" ma:contentTypeDescription="Create a new document." ma:contentTypeScope="" ma:versionID="f50edbc5680e9c6d5f05254da71da4e6">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F00649-74E3-41B2-B08C-E27453C45231}"/>
</file>

<file path=customXml/itemProps2.xml><?xml version="1.0" encoding="utf-8"?>
<ds:datastoreItem xmlns:ds="http://schemas.openxmlformats.org/officeDocument/2006/customXml" ds:itemID="{E8461948-004C-4ACE-955C-03E74F1F53D8}"/>
</file>

<file path=customXml/itemProps3.xml><?xml version="1.0" encoding="utf-8"?>
<ds:datastoreItem xmlns:ds="http://schemas.openxmlformats.org/officeDocument/2006/customXml" ds:itemID="{97E8DF2E-3AED-4BD5-A1B9-2C23B95EE864}"/>
</file>

<file path=docProps/app.xml><?xml version="1.0" encoding="utf-8"?>
<Properties xmlns="http://schemas.openxmlformats.org/officeDocument/2006/extended-properties" xmlns:vt="http://schemas.openxmlformats.org/officeDocument/2006/docPropsVTypes">
  <Template>Organic</Template>
  <TotalTime>345</TotalTime>
  <Words>904</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Courier New</vt:lpstr>
      <vt:lpstr>Garamond</vt:lpstr>
      <vt:lpstr>Organic</vt:lpstr>
      <vt:lpstr>    Highlands Elementary</vt:lpstr>
      <vt:lpstr>Introduction</vt:lpstr>
      <vt:lpstr>Ministry Guidelines – Learning Groups and Physical Distancing</vt:lpstr>
      <vt:lpstr>Learning Groups at Highlands</vt:lpstr>
      <vt:lpstr>Ministry Guidelines – Cleaning and Disinfecting </vt:lpstr>
      <vt:lpstr>Highlands Enhanced Cleaning Protocols</vt:lpstr>
      <vt:lpstr>Handwashing and PPE</vt:lpstr>
      <vt:lpstr>Highlands Hand Hygiene Protocols</vt:lpstr>
      <vt:lpstr>District Guidelines - Transportation</vt:lpstr>
      <vt:lpstr>Parent Responsibilities</vt:lpstr>
      <vt:lpstr>Visitor Access </vt:lpstr>
      <vt:lpstr>Curriculum and Activities</vt:lpstr>
      <vt:lpstr>What Happens If a Child or Staff Member Gets Sick?</vt:lpstr>
      <vt:lpstr>PowerPoint Presentation</vt:lpstr>
      <vt:lpstr>Thank You!</vt:lpstr>
    </vt:vector>
  </TitlesOfParts>
  <Company>SD5 Southeast Kootenay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Christie Johnson</dc:creator>
  <cp:lastModifiedBy>Christie Johnson</cp:lastModifiedBy>
  <cp:revision>20</cp:revision>
  <dcterms:created xsi:type="dcterms:W3CDTF">2020-08-27T17:13:05Z</dcterms:created>
  <dcterms:modified xsi:type="dcterms:W3CDTF">2020-08-31T18:59:16Z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0x01010098FAA89557923948870D1DBA67DB8AF8</vt:lpwstr>
  </property>
</Properties>
</file>