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68" r:id="rId5"/>
    <p:sldId id="266" r:id="rId6"/>
    <p:sldId id="270" r:id="rId7"/>
    <p:sldId id="258" r:id="rId8"/>
    <p:sldId id="265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ivvic Bold Bold" panose="020B0604020202020204" charset="0"/>
      <p:regular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22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14A66-7806-4450-93D0-C895FA78441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B571E-AD4C-4373-8640-D7A6104D5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9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Polyvagal Theory for Autonomic Nervous System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5A779-2060-43D7-AFB5-2C6E77FEBA8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2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B571E-AD4C-4373-8640-D7A6104D5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40557" y="0"/>
            <a:ext cx="10324062" cy="1036174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00200" y="2552700"/>
            <a:ext cx="6254271" cy="638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48"/>
              </a:lnSpc>
            </a:pPr>
            <a:r>
              <a:rPr lang="en-US" sz="8787" dirty="0">
                <a:solidFill>
                  <a:srgbClr val="000000"/>
                </a:solidFill>
                <a:latin typeface="Livvic Bold Bold"/>
              </a:rPr>
              <a:t>PLANTING THE SEEDS</a:t>
            </a:r>
          </a:p>
          <a:p>
            <a:pPr>
              <a:lnSpc>
                <a:spcPts val="8348"/>
              </a:lnSpc>
            </a:pPr>
            <a:endParaRPr lang="en-US" sz="8787" dirty="0">
              <a:solidFill>
                <a:srgbClr val="000000"/>
              </a:solidFill>
              <a:latin typeface="Livvic Bold Bold"/>
            </a:endParaRPr>
          </a:p>
          <a:p>
            <a:pPr>
              <a:lnSpc>
                <a:spcPts val="8348"/>
              </a:lnSpc>
            </a:pPr>
            <a:r>
              <a:rPr lang="en-US" sz="8787" dirty="0">
                <a:solidFill>
                  <a:srgbClr val="000000"/>
                </a:solidFill>
                <a:latin typeface="Livvic Bold Bold"/>
              </a:rPr>
              <a:t>SD5 SEL/AEN </a:t>
            </a:r>
          </a:p>
          <a:p>
            <a:pPr>
              <a:lnSpc>
                <a:spcPts val="8348"/>
              </a:lnSpc>
            </a:pPr>
            <a:r>
              <a:rPr lang="en-US" sz="8787" dirty="0">
                <a:solidFill>
                  <a:srgbClr val="000000"/>
                </a:solidFill>
                <a:latin typeface="Livvic Bold Bold"/>
              </a:rPr>
              <a:t>2022-23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19250" y="8724900"/>
            <a:ext cx="5722710" cy="1087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A9D5A6"/>
                </a:solidFill>
                <a:latin typeface="Livvic Bold Bold"/>
              </a:rPr>
              <a:t>Kimberly Richards</a:t>
            </a:r>
          </a:p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A9D5A6"/>
                </a:solidFill>
                <a:latin typeface="Livvic Bold Bold"/>
              </a:rPr>
              <a:t>District Social Emotional Learning Teacher</a:t>
            </a:r>
          </a:p>
          <a:p>
            <a:pPr>
              <a:lnSpc>
                <a:spcPts val="2940"/>
              </a:lnSpc>
            </a:pPr>
            <a:r>
              <a:rPr lang="en-US" sz="2100" dirty="0" err="1">
                <a:solidFill>
                  <a:srgbClr val="A9D5A6"/>
                </a:solidFill>
                <a:latin typeface="Livvic Bold Bold"/>
              </a:rPr>
              <a:t>MEd.</a:t>
            </a:r>
            <a:r>
              <a:rPr lang="en-US" sz="2100" dirty="0">
                <a:solidFill>
                  <a:srgbClr val="A9D5A6"/>
                </a:solidFill>
                <a:latin typeface="Livvic Bold Bold"/>
              </a:rPr>
              <a:t>, EXAT, </a:t>
            </a:r>
            <a:r>
              <a:rPr lang="en-US" sz="2100" dirty="0" err="1">
                <a:solidFill>
                  <a:srgbClr val="A9D5A6"/>
                </a:solidFill>
                <a:latin typeface="Livvic Bold Bold"/>
              </a:rPr>
              <a:t>Neuroeducator</a:t>
            </a:r>
            <a:r>
              <a:rPr lang="en-US" sz="2100" dirty="0">
                <a:solidFill>
                  <a:srgbClr val="A9D5A6"/>
                </a:solidFill>
                <a:latin typeface="Livvic Bold Bold"/>
              </a:rPr>
              <a:t> (2021)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E662-4E14-428B-A674-33FC4ABB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7A62397-1893-4C2F-A886-2096A9E69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568" y="587519"/>
            <a:ext cx="16325489" cy="9125129"/>
          </a:xfrm>
        </p:spPr>
      </p:pic>
    </p:spTree>
    <p:extLst>
      <p:ext uri="{BB962C8B-B14F-4D97-AF65-F5344CB8AC3E}">
        <p14:creationId xmlns:p14="http://schemas.microsoft.com/office/powerpoint/2010/main" val="86922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0383EB11-5FEA-473A-8D48-8D4BDBCDF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9"/>
          <a:stretch/>
        </p:blipFill>
        <p:spPr>
          <a:xfrm>
            <a:off x="30" y="1923"/>
            <a:ext cx="1828797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4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preview">
            <a:extLst>
              <a:ext uri="{FF2B5EF4-FFF2-40B4-BE49-F238E27FC236}">
                <a16:creationId xmlns:a16="http://schemas.microsoft.com/office/drawing/2014/main" id="{C557C5CD-DE68-BA63-FF3B-1171BAB4E0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04538-5302-2291-6A35-E441EFA87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-57150"/>
            <a:ext cx="13792200" cy="103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6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4CB54-A143-71A7-EABF-046726E9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34" y="0"/>
            <a:ext cx="849073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0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4CB54-A143-71A7-EABF-046726E9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-6819900"/>
            <a:ext cx="14516100" cy="168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6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86522" y="1358409"/>
            <a:ext cx="7315200" cy="269637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81631" y="690769"/>
            <a:ext cx="6712350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94"/>
              </a:lnSpc>
            </a:pPr>
            <a:r>
              <a:rPr lang="en-US" sz="6099">
                <a:solidFill>
                  <a:srgbClr val="000000"/>
                </a:solidFill>
                <a:latin typeface="Livvic Bold Bold"/>
              </a:rPr>
              <a:t>THEN TO NOW...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68003" y="932704"/>
            <a:ext cx="4854547" cy="258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799" dirty="0">
                <a:solidFill>
                  <a:srgbClr val="A9D5A6"/>
                </a:solidFill>
                <a:latin typeface="Livvic Bold Bold"/>
              </a:rPr>
              <a:t>SD5’s Journey with SEL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68003" y="1417844"/>
            <a:ext cx="5965880" cy="161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Source Sans Pro"/>
              </a:rPr>
              <a:t>Social Emotional Learning Centre Pull-Out</a:t>
            </a:r>
          </a:p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Source Sans Pro"/>
              </a:rPr>
              <a:t>Social Emotional Learning Centre Push-In </a:t>
            </a:r>
          </a:p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Source Sans Pro"/>
              </a:rPr>
              <a:t>Social Emotional Learning Centre beginning Data Baseline &amp; </a:t>
            </a:r>
            <a:r>
              <a:rPr lang="en-US" sz="2300" dirty="0" err="1">
                <a:solidFill>
                  <a:srgbClr val="000000"/>
                </a:solidFill>
                <a:latin typeface="Source Sans Pro"/>
              </a:rPr>
              <a:t>Interoception</a:t>
            </a:r>
            <a:r>
              <a:rPr lang="en-US" sz="2300" dirty="0">
                <a:solidFill>
                  <a:srgbClr val="000000"/>
                </a:solidFill>
                <a:latin typeface="Source Sans Pro"/>
              </a:rPr>
              <a:t> &amp; Adult Focus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FC5A32-1190-2848-2739-4BB5A96EA118}"/>
              </a:ext>
            </a:extLst>
          </p:cNvPr>
          <p:cNvSpPr txBox="1"/>
          <p:nvPr/>
        </p:nvSpPr>
        <p:spPr>
          <a:xfrm>
            <a:off x="1752600" y="4299993"/>
            <a:ext cx="1478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2022/23</a:t>
            </a:r>
            <a:r>
              <a:rPr lang="en-US" sz="4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50056-4441-F4A3-58F8-645FA5DE1F67}"/>
              </a:ext>
            </a:extLst>
          </p:cNvPr>
          <p:cNvSpPr txBox="1"/>
          <p:nvPr/>
        </p:nvSpPr>
        <p:spPr>
          <a:xfrm>
            <a:off x="1852942" y="5217567"/>
            <a:ext cx="14082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Building a strong Tier 1 &amp; 2 Foundation –CAPACITY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Changing the lens from a program to a framework that is imbedded in our routines, procedures and focused on building safe, nurturing relationships within our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Connection over Compliance –understanding how to support the nervous system growth and health of our staff and students carrying in toxic stress/trauma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It is a journey…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D114-AE51-4EDA-B67A-7B7A7CF9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537B187D-9AB8-46ED-B49F-2E93AC85A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332" y="517138"/>
            <a:ext cx="16434359" cy="9244325"/>
          </a:xfrm>
        </p:spPr>
      </p:pic>
    </p:spTree>
    <p:extLst>
      <p:ext uri="{BB962C8B-B14F-4D97-AF65-F5344CB8AC3E}">
        <p14:creationId xmlns:p14="http://schemas.microsoft.com/office/powerpoint/2010/main" val="147507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76A7A76453640A394D16440520AB2" ma:contentTypeVersion="1" ma:contentTypeDescription="Create a new document." ma:contentTypeScope="" ma:versionID="9c977ca645165353194677fe86ffe92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37EC79-5661-4F33-B8EC-3C661EEA9C6F}"/>
</file>

<file path=customXml/itemProps2.xml><?xml version="1.0" encoding="utf-8"?>
<ds:datastoreItem xmlns:ds="http://schemas.openxmlformats.org/officeDocument/2006/customXml" ds:itemID="{0B3F8756-0242-43EE-B137-4341074D38B4}"/>
</file>

<file path=customXml/itemProps3.xml><?xml version="1.0" encoding="utf-8"?>
<ds:datastoreItem xmlns:ds="http://schemas.openxmlformats.org/officeDocument/2006/customXml" ds:itemID="{37BC17CE-0F24-4A21-BA50-CB395A10A9C9}"/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131</Words>
  <Application>Microsoft Office PowerPoint</Application>
  <PresentationFormat>Custom</PresentationFormat>
  <Paragraphs>20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Livvic Bold Bold</vt:lpstr>
      <vt:lpstr>Calibri</vt:lpstr>
      <vt:lpstr>Arial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Planting the Seeds of AEN</dc:title>
  <cp:lastModifiedBy>Kimberly Richards</cp:lastModifiedBy>
  <cp:revision>3</cp:revision>
  <dcterms:created xsi:type="dcterms:W3CDTF">2006-08-16T00:00:00Z</dcterms:created>
  <dcterms:modified xsi:type="dcterms:W3CDTF">2022-09-20T18:54:15Z</dcterms:modified>
  <dc:identifier>DAE-_Tg20tk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0x010100BEA76A7A76453640A394D16440520AB2</vt:lpwstr>
  </property>
</Properties>
</file>